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embeddedFontLst>
    <p:embeddedFont>
      <p:font typeface="Roboto Slab"/>
      <p:regular r:id="rId19"/>
      <p:bold r:id="rId20"/>
    </p:embeddedFont>
    <p:embeddedFont>
      <p:font typeface="Roboto"/>
      <p:regular r:id="rId21"/>
      <p:bold r:id="rId22"/>
      <p:italic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Slab-bold.fntdata"/><Relationship Id="rId11" Type="http://schemas.openxmlformats.org/officeDocument/2006/relationships/slide" Target="slides/slide6.xml"/><Relationship Id="rId22" Type="http://schemas.openxmlformats.org/officeDocument/2006/relationships/font" Target="fonts/Roboto-bold.fntdata"/><Relationship Id="rId10" Type="http://schemas.openxmlformats.org/officeDocument/2006/relationships/slide" Target="slides/slide5.xml"/><Relationship Id="rId21" Type="http://schemas.openxmlformats.org/officeDocument/2006/relationships/font" Target="fonts/Roboto-regular.fntdata"/><Relationship Id="rId13" Type="http://schemas.openxmlformats.org/officeDocument/2006/relationships/slide" Target="slides/slide8.xml"/><Relationship Id="rId24" Type="http://schemas.openxmlformats.org/officeDocument/2006/relationships/font" Target="fonts/Roboto-boldItalic.fntdata"/><Relationship Id="rId12" Type="http://schemas.openxmlformats.org/officeDocument/2006/relationships/slide" Target="slides/slide7.xml"/><Relationship Id="rId23" Type="http://schemas.openxmlformats.org/officeDocument/2006/relationships/font" Target="fonts/Roboto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RobotoSlab-regular.fntdata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8a7682fe0d_2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8a7682fe0d_2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8a7682fe0d_2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8a7682fe0d_2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8a7682fe0d_2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8a7682fe0d_2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8a7682fe0d_2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8a7682fe0d_2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8a7682fe0d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8a7682fe0d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8a7682fe0d_1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8a7682fe0d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8a7682fe0d_1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8a7682fe0d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8a7682fe0d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8a7682fe0d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8a7682fe0d_2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8a7682fe0d_2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8a7682fe0d_2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8a7682fe0d_2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8a7682fe0d_2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8a7682fe0d_2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8a7682fe0d_2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8a7682fe0d_2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1524800" y="672606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1" name="Google Shape;11;p2"/>
          <p:cNvSpPr/>
          <p:nvPr/>
        </p:nvSpPr>
        <p:spPr>
          <a:xfrm rot="10800000">
            <a:off x="6537563" y="33429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sp>
      <p:cxnSp>
        <p:nvCxnSpPr>
          <p:cNvPr id="12" name="Google Shape;12;p2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/>
          <p:nvPr/>
        </p:nvSpPr>
        <p:spPr>
          <a:xfrm>
            <a:off x="150" y="5076825"/>
            <a:ext cx="9143700" cy="66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1"/>
          <p:cNvSpPr txBox="1"/>
          <p:nvPr>
            <p:ph hasCustomPrompt="1" type="title"/>
          </p:nvPr>
        </p:nvSpPr>
        <p:spPr>
          <a:xfrm>
            <a:off x="387900" y="1152450"/>
            <a:ext cx="83682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11"/>
          <p:cNvSpPr txBox="1"/>
          <p:nvPr>
            <p:ph idx="1" type="body"/>
          </p:nvPr>
        </p:nvSpPr>
        <p:spPr>
          <a:xfrm>
            <a:off x="387900" y="2919450"/>
            <a:ext cx="83682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6" name="Google Shape;56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" name="Google Shape;18;p3"/>
          <p:cNvSpPr txBox="1"/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Google Shape;21;p4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" name="Google Shape;22;p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Google Shape;26;p5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" name="Google Shape;27;p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3879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7562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Google Shape;35;p7"/>
          <p:cNvCxnSpPr/>
          <p:nvPr/>
        </p:nvCxnSpPr>
        <p:spPr>
          <a:xfrm>
            <a:off x="489218" y="1412277"/>
            <a:ext cx="3315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6" name="Google Shape;36;p7"/>
          <p:cNvSpPr txBox="1"/>
          <p:nvPr>
            <p:ph type="title"/>
          </p:nvPr>
        </p:nvSpPr>
        <p:spPr>
          <a:xfrm>
            <a:off x="3879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7" name="Google Shape;37;p7"/>
          <p:cNvSpPr txBox="1"/>
          <p:nvPr>
            <p:ph idx="1" type="body"/>
          </p:nvPr>
        </p:nvSpPr>
        <p:spPr>
          <a:xfrm>
            <a:off x="387900" y="1594025"/>
            <a:ext cx="2808000" cy="268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8" name="Google Shape;3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1" name="Google Shape;41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4" name="Google Shape;44;p9"/>
          <p:cNvCxnSpPr/>
          <p:nvPr/>
        </p:nvCxnSpPr>
        <p:spPr>
          <a:xfrm>
            <a:off x="5029675" y="4495503"/>
            <a:ext cx="540900" cy="0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5" name="Google Shape;45;p9"/>
          <p:cNvSpPr txBox="1"/>
          <p:nvPr>
            <p:ph type="title"/>
          </p:nvPr>
        </p:nvSpPr>
        <p:spPr>
          <a:xfrm>
            <a:off x="265500" y="1209075"/>
            <a:ext cx="4045200" cy="15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46" name="Google Shape;46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8" name="Google Shape;4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 txBox="1"/>
          <p:nvPr>
            <p:ph idx="1" type="body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1pPr>
          </a:lstStyle>
          <a:p/>
        </p:txBody>
      </p:sp>
      <p:sp>
        <p:nvSpPr>
          <p:cNvPr id="51" name="Google Shape;51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rina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Relationship Id="rId4" Type="http://schemas.openxmlformats.org/officeDocument/2006/relationships/image" Target="../media/image10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://drive.google.com/file/d/1AtVE9ORxIJxyTh9XF4NaarKL8Uo9134L/view" TargetMode="External"/><Relationship Id="rId4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github.com/ron7321/rtk/blob/master/%D0%9F%D1%80%D0%BE%D0%B5%D0%BA%D1%82%D0%B8%D1%80%D0%BE%D0%B2%D0%B0%D0%BD%D0%B8%D0%B5%20%D0%B8%D0%BD%D1%82%D0%B5%D1%80%D1%84%D0%B5%D0%B9%D1%81%D0%BE%D0%B2.zip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3"/>
          <p:cNvSpPr txBox="1"/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Защита практики</a:t>
            </a:r>
            <a:endParaRPr/>
          </a:p>
        </p:txBody>
      </p:sp>
      <p:sp>
        <p:nvSpPr>
          <p:cNvPr id="64" name="Google Shape;64;p13"/>
          <p:cNvSpPr txBox="1"/>
          <p:nvPr>
            <p:ph idx="1" type="subTitle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Разработка сайта азиатских товаров “ТоТо”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2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Панель администратора </a:t>
            </a:r>
            <a:endParaRPr/>
          </a:p>
        </p:txBody>
      </p:sp>
      <p:sp>
        <p:nvSpPr>
          <p:cNvPr id="125" name="Google Shape;125;p22"/>
          <p:cNvSpPr txBox="1"/>
          <p:nvPr>
            <p:ph idx="1" type="body"/>
          </p:nvPr>
        </p:nvSpPr>
        <p:spPr>
          <a:xfrm>
            <a:off x="387900" y="1489825"/>
            <a:ext cx="45870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ru" sz="1200"/>
              <a:t>При входе на сайт как админ все </a:t>
            </a:r>
            <a:r>
              <a:rPr lang="ru" sz="1200"/>
              <a:t>выглядит</a:t>
            </a:r>
            <a:r>
              <a:rPr lang="ru" sz="1200"/>
              <a:t> примерно как и у обычного пользователя, но за исключением меню</a:t>
            </a:r>
            <a:r>
              <a:rPr lang="ru"/>
              <a:t> </a:t>
            </a:r>
            <a:endParaRPr/>
          </a:p>
        </p:txBody>
      </p:sp>
      <p:pic>
        <p:nvPicPr>
          <p:cNvPr id="126" name="Google Shape;126;p22"/>
          <p:cNvPicPr preferRelativeResize="0"/>
          <p:nvPr/>
        </p:nvPicPr>
        <p:blipFill rotWithShape="1">
          <a:blip r:embed="rId3">
            <a:alphaModFix/>
          </a:blip>
          <a:srcRect b="81834" l="67864" r="1271" t="8901"/>
          <a:stretch/>
        </p:blipFill>
        <p:spPr>
          <a:xfrm>
            <a:off x="5080225" y="1489825"/>
            <a:ext cx="4063776" cy="68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77903" y="2521625"/>
            <a:ext cx="4588185" cy="257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3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Форма добавления и удаления товара</a:t>
            </a:r>
            <a:endParaRPr/>
          </a:p>
        </p:txBody>
      </p:sp>
      <p:sp>
        <p:nvSpPr>
          <p:cNvPr id="133" name="Google Shape;133;p23"/>
          <p:cNvSpPr txBox="1"/>
          <p:nvPr>
            <p:ph idx="1" type="body"/>
          </p:nvPr>
        </p:nvSpPr>
        <p:spPr>
          <a:xfrm>
            <a:off x="226525" y="1543600"/>
            <a:ext cx="34848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ru"/>
              <a:t>На видео показан пример добавления, редактирования и отображения товара</a:t>
            </a:r>
            <a:endParaRPr/>
          </a:p>
        </p:txBody>
      </p:sp>
      <p:pic>
        <p:nvPicPr>
          <p:cNvPr id="134" name="Google Shape;134;p23" title="Document — Яндекс.Браузер 2020-06-18 23-24-12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72750" y="1190075"/>
            <a:ext cx="5271250" cy="3953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4"/>
          <p:cNvSpPr txBox="1"/>
          <p:nvPr>
            <p:ph type="title"/>
          </p:nvPr>
        </p:nvSpPr>
        <p:spPr>
          <a:xfrm>
            <a:off x="478700" y="382750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Диаграмма классов</a:t>
            </a:r>
            <a:endParaRPr/>
          </a:p>
        </p:txBody>
      </p:sp>
      <p:pic>
        <p:nvPicPr>
          <p:cNvPr id="140" name="Google Shape;14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0845" y="1187175"/>
            <a:ext cx="4723905" cy="399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Итоги работы</a:t>
            </a:r>
            <a:endParaRPr/>
          </a:p>
        </p:txBody>
      </p:sp>
      <p:sp>
        <p:nvSpPr>
          <p:cNvPr id="146" name="Google Shape;146;p25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ru"/>
              <a:t>Работая над сайтом я узнала много новых вещей, пытаясь реализовать свою же задумку, почти весь функционал был показан выше, но на сайте есть еще карта с адресом, корзина, отзывы, выход из системы и прочие кнопки и страницы, которые можно посмотреть самостоятельно, скачав и открыв сайт. Особенно интересно мне было работать с </a:t>
            </a:r>
            <a:r>
              <a:rPr lang="ru"/>
              <a:t>бутстрап</a:t>
            </a:r>
            <a:r>
              <a:rPr lang="ru"/>
              <a:t>, который так облегчает верстку. Были большие сложности с пхп, но общаясь со своей группой и обращаясь к интеренету я смогла добиться конечного результата.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/>
          <p:nvPr>
            <p:ph type="title"/>
          </p:nvPr>
        </p:nvSpPr>
        <p:spPr>
          <a:xfrm>
            <a:off x="387900" y="9967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Выбор средств реализации </a:t>
            </a:r>
            <a:endParaRPr/>
          </a:p>
        </p:txBody>
      </p:sp>
      <p:sp>
        <p:nvSpPr>
          <p:cNvPr id="70" name="Google Shape;70;p14"/>
          <p:cNvSpPr txBox="1"/>
          <p:nvPr>
            <p:ph idx="1" type="body"/>
          </p:nvPr>
        </p:nvSpPr>
        <p:spPr>
          <a:xfrm>
            <a:off x="345725" y="785775"/>
            <a:ext cx="8368200" cy="41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/>
              <a:t>Выбор базы данных пал на MySQL, так как для меня она самая знакомая среди всех остальных и при затруднениях с работой мне будет легче найти человека, работающим с этим типом баз данных (на это повлияла популярность самого MySQL). </a:t>
            </a:r>
            <a:endParaRPr sz="9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ru" sz="900"/>
              <a:t>Для реализации бэкенда был выбран язык php потому что: 1. он мне знаком, 2. очень много информации насчет этого языка т.к. он не новый и его часто используют, он кажется простым и отлично подходит для начинающих.</a:t>
            </a:r>
            <a:endParaRPr sz="9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ru" sz="900"/>
              <a:t>В качестве фреймворка я выбрала Yii2. Причины следующие:</a:t>
            </a:r>
            <a:endParaRPr sz="9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ru" sz="900"/>
              <a:t>1.	Есть большие возможности по расширению функционала — компоненты и поведения, модули и т.д </a:t>
            </a:r>
            <a:endParaRPr sz="9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ru" sz="900"/>
              <a:t>2.	Поддержка оформления</a:t>
            </a:r>
            <a:endParaRPr sz="9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ru" sz="900"/>
              <a:t>3.	Возможность подключения сторонних классов, библиотек.</a:t>
            </a:r>
            <a:endParaRPr sz="9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ru" sz="900"/>
              <a:t>4.	Простота в изучении. </a:t>
            </a:r>
            <a:endParaRPr sz="9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ru" sz="900"/>
              <a:t>5.	Во фреймворк встроен bootstrap с которым я работаю. </a:t>
            </a:r>
            <a:endParaRPr sz="9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ru" sz="900"/>
              <a:t>6.	Автоматическое тестирование.</a:t>
            </a:r>
            <a:endParaRPr sz="9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ru" sz="900"/>
              <a:t>7.	Кэширование страниц и отдельных фрагментов</a:t>
            </a:r>
            <a:endParaRPr sz="9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900"/>
          </a:p>
        </p:txBody>
      </p:sp>
      <p:pic>
        <p:nvPicPr>
          <p:cNvPr id="71" name="Google Shape;7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57675" y="2847675"/>
            <a:ext cx="2857500" cy="209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/>
          <p:nvPr>
            <p:ph type="title"/>
          </p:nvPr>
        </p:nvSpPr>
        <p:spPr>
          <a:xfrm>
            <a:off x="387900" y="6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Поиск аналогов и выбор темы </a:t>
            </a:r>
            <a:endParaRPr/>
          </a:p>
        </p:txBody>
      </p:sp>
      <p:sp>
        <p:nvSpPr>
          <p:cNvPr id="77" name="Google Shape;77;p15"/>
          <p:cNvSpPr txBox="1"/>
          <p:nvPr>
            <p:ph idx="1" type="body"/>
          </p:nvPr>
        </p:nvSpPr>
        <p:spPr>
          <a:xfrm>
            <a:off x="82125" y="754125"/>
            <a:ext cx="47241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ru"/>
              <a:t>Когда я выбирала тему для практики, то я очень сильно ориентировалась на свои интересы и знания. Поскольку тема всяких азиатских продуктов и вещей мне знакома из-за своего хобби  и работы, то я выбрала разработку сайта азиатских товаров, помимо этого мне мне составило труда найти аналоги своей дальнейшей работы. Самым главном прототипом для сбора информации о том, что нужно магазину я взяла с РедДрагон и ОссаКозма и добавила все категории товаров на сайт</a:t>
            </a:r>
            <a:endParaRPr/>
          </a:p>
        </p:txBody>
      </p:sp>
      <p:pic>
        <p:nvPicPr>
          <p:cNvPr id="78" name="Google Shape;78;p15"/>
          <p:cNvPicPr preferRelativeResize="0"/>
          <p:nvPr/>
        </p:nvPicPr>
        <p:blipFill rotWithShape="1">
          <a:blip r:embed="rId3">
            <a:alphaModFix/>
          </a:blip>
          <a:srcRect b="7692" l="21484" r="17773" t="19738"/>
          <a:stretch/>
        </p:blipFill>
        <p:spPr>
          <a:xfrm>
            <a:off x="4806225" y="1153875"/>
            <a:ext cx="4289750" cy="3230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Проектирование интерфейса </a:t>
            </a:r>
            <a:endParaRPr/>
          </a:p>
        </p:txBody>
      </p:sp>
      <p:sp>
        <p:nvSpPr>
          <p:cNvPr id="84" name="Google Shape;84;p16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Ссылка на разработку интерфейса: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ru" u="sng">
                <a:solidFill>
                  <a:schemeClr val="hlink"/>
                </a:solidFill>
                <a:hlinkClick r:id="rId3"/>
              </a:rPr>
              <a:t>https://github.com/ron7321/rtk/blob/master/Проектирование%20интерфейсов.zip</a:t>
            </a:r>
            <a:r>
              <a:rPr lang="ru"/>
              <a:t>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ru"/>
              <a:t>Занимаясь версткой интерфейса мне пришлось сделать незначительные изменения  во внешней </a:t>
            </a:r>
            <a:r>
              <a:rPr lang="ru"/>
              <a:t>составляющей</a:t>
            </a:r>
            <a:r>
              <a:rPr lang="ru"/>
              <a:t> сайта, а точнее изменить шрифты, изменить немного логотип и подвал сайта (быть честной моих знаний не хватило до доведения верстки до идеала, но стремление к этому было)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7"/>
          <p:cNvSpPr txBox="1"/>
          <p:nvPr>
            <p:ph type="title"/>
          </p:nvPr>
        </p:nvSpPr>
        <p:spPr>
          <a:xfrm>
            <a:off x="282525" y="-105450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Функционал сайта</a:t>
            </a:r>
            <a:endParaRPr/>
          </a:p>
        </p:txBody>
      </p:sp>
      <p:sp>
        <p:nvSpPr>
          <p:cNvPr id="90" name="Google Shape;90;p17"/>
          <p:cNvSpPr txBox="1"/>
          <p:nvPr>
            <p:ph idx="1" type="body"/>
          </p:nvPr>
        </p:nvSpPr>
        <p:spPr>
          <a:xfrm>
            <a:off x="240350" y="15620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1. </a:t>
            </a:r>
            <a:r>
              <a:rPr lang="ru" sz="1000"/>
              <a:t>Описание товара : узнать его описание, цену, посмотреть фото товара и.т.п.. </a:t>
            </a:r>
            <a:endParaRPr sz="1000"/>
          </a:p>
          <a:p>
            <a:pPr indent="0" lvl="0" marL="0" rtl="0" algn="l">
              <a:lnSpc>
                <a:spcPct val="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ru" sz="1000"/>
              <a:t>2.Категории товара: каталоги, сортированные по стране, косметике/еде, товары для кухни, снеки. </a:t>
            </a:r>
            <a:endParaRPr sz="1000"/>
          </a:p>
          <a:p>
            <a:pPr indent="0" lvl="0" marL="0" rtl="0" algn="l">
              <a:lnSpc>
                <a:spcPct val="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ru" sz="1000"/>
              <a:t>3. Слайдер: слайдер на главной страницы с различными товарами. </a:t>
            </a:r>
            <a:endParaRPr sz="1000"/>
          </a:p>
          <a:p>
            <a:pPr indent="0" lvl="0" marL="0" rtl="0" algn="l">
              <a:lnSpc>
                <a:spcPct val="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ru" sz="1000"/>
              <a:t>4.Критерии фильтра: цена, страна, категория. </a:t>
            </a:r>
            <a:endParaRPr sz="1000"/>
          </a:p>
          <a:p>
            <a:pPr indent="0" lvl="0" marL="0" rtl="0" algn="l">
              <a:lnSpc>
                <a:spcPct val="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ru" sz="1000"/>
              <a:t>5. Обратная связь: Блок с телефоном и ссылкой на соцсети . </a:t>
            </a:r>
            <a:endParaRPr sz="1000"/>
          </a:p>
          <a:p>
            <a:pPr indent="0" lvl="0" marL="0" rtl="0" algn="l">
              <a:lnSpc>
                <a:spcPct val="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ru" sz="1000"/>
              <a:t>6. Оценка : отзывы на сайте.</a:t>
            </a:r>
            <a:endParaRPr sz="1000"/>
          </a:p>
          <a:p>
            <a:pPr indent="0" lvl="0" marL="0" rtl="0" algn="l">
              <a:lnSpc>
                <a:spcPct val="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ru" sz="1000"/>
              <a:t> 7. Пункты самовывоза: Страница со списком пунктов самовывоза. </a:t>
            </a:r>
            <a:endParaRPr sz="1000"/>
          </a:p>
          <a:p>
            <a:pPr indent="0" lvl="0" marL="0" rtl="0" algn="l">
              <a:lnSpc>
                <a:spcPct val="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ru" sz="1000"/>
              <a:t>8. Регистрация : Опознание на сайте.</a:t>
            </a:r>
            <a:endParaRPr sz="1000"/>
          </a:p>
          <a:p>
            <a:pPr indent="0" lvl="0" marL="0" rtl="0" algn="l">
              <a:lnSpc>
                <a:spcPct val="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ru" sz="1000"/>
              <a:t> 9.Добавление товаров :Для добавления товара необходимо заполнить поля: название, цена  и выбрать категорию (категории хранятся</a:t>
            </a:r>
            <a:endParaRPr sz="1000"/>
          </a:p>
          <a:p>
            <a:pPr indent="0" lvl="0" marL="0" rtl="0" algn="l">
              <a:lnSpc>
                <a:spcPct val="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ru" sz="1000"/>
              <a:t> в отдельной таблице). </a:t>
            </a:r>
            <a:endParaRPr sz="1000"/>
          </a:p>
          <a:p>
            <a:pPr indent="0" lvl="0" marL="0" rtl="0" algn="l">
              <a:lnSpc>
                <a:spcPct val="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ru" sz="1000"/>
              <a:t>10. Оформление товара: При покупке товара он добавляется в корзину. </a:t>
            </a:r>
            <a:endParaRPr sz="1000"/>
          </a:p>
          <a:p>
            <a:pPr indent="0" lvl="0" marL="0" rtl="0" algn="l">
              <a:lnSpc>
                <a:spcPct val="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91" name="Google Shape;91;p17"/>
          <p:cNvSpPr txBox="1"/>
          <p:nvPr/>
        </p:nvSpPr>
        <p:spPr>
          <a:xfrm>
            <a:off x="495375" y="485800"/>
            <a:ext cx="8155500" cy="708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Весь </a:t>
            </a:r>
            <a:r>
              <a:rPr lang="ru">
                <a:latin typeface="Roboto"/>
                <a:ea typeface="Roboto"/>
                <a:cs typeface="Roboto"/>
                <a:sym typeface="Roboto"/>
              </a:rPr>
              <a:t>функционал</a:t>
            </a:r>
            <a:r>
              <a:rPr lang="ru">
                <a:latin typeface="Roboto"/>
                <a:ea typeface="Roboto"/>
                <a:cs typeface="Roboto"/>
                <a:sym typeface="Roboto"/>
              </a:rPr>
              <a:t>, к сожалению, выполнить не получилось, но я реализовала минимум своих планов по функциям, ниже приведен список.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/>
          <p:nvPr>
            <p:ph type="title"/>
          </p:nvPr>
        </p:nvSpPr>
        <p:spPr>
          <a:xfrm>
            <a:off x="387900" y="35150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Группы пользователей </a:t>
            </a:r>
            <a:endParaRPr/>
          </a:p>
        </p:txBody>
      </p:sp>
      <p:sp>
        <p:nvSpPr>
          <p:cNvPr id="97" name="Google Shape;97;p18"/>
          <p:cNvSpPr txBox="1"/>
          <p:nvPr>
            <p:ph idx="1" type="body"/>
          </p:nvPr>
        </p:nvSpPr>
        <p:spPr>
          <a:xfrm>
            <a:off x="387900" y="721249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ru"/>
              <a:t>На моем сайте можно быть как гость (юзер, который не вошел в систему), у него есть доступ к просмотру товаров, отзывов, карты, новостей и доступ к регистрации или авторизации. Также есть </a:t>
            </a:r>
            <a:r>
              <a:rPr lang="ru"/>
              <a:t>авторизованный пользователь, </a:t>
            </a:r>
            <a:r>
              <a:rPr lang="ru"/>
              <a:t> в его доступе есть функции как и у прошлого, но с добавлением корзины. Ну и администратор, у которого есть панель с добавлением и удалением товаров. </a:t>
            </a:r>
            <a:endParaRPr/>
          </a:p>
        </p:txBody>
      </p:sp>
      <p:pic>
        <p:nvPicPr>
          <p:cNvPr id="98" name="Google Shape;9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8350" y="2634150"/>
            <a:ext cx="5588250" cy="2509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9"/>
          <p:cNvSpPr txBox="1"/>
          <p:nvPr>
            <p:ph type="title"/>
          </p:nvPr>
        </p:nvSpPr>
        <p:spPr>
          <a:xfrm>
            <a:off x="387900" y="0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Регистрация </a:t>
            </a:r>
            <a:endParaRPr/>
          </a:p>
        </p:txBody>
      </p:sp>
      <p:sp>
        <p:nvSpPr>
          <p:cNvPr id="104" name="Google Shape;104;p19"/>
          <p:cNvSpPr txBox="1"/>
          <p:nvPr>
            <p:ph idx="1" type="body"/>
          </p:nvPr>
        </p:nvSpPr>
        <p:spPr>
          <a:xfrm>
            <a:off x="387900" y="636099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ru"/>
              <a:t>Панель для регистрации пользователя</a:t>
            </a:r>
            <a:endParaRPr/>
          </a:p>
        </p:txBody>
      </p:sp>
      <p:pic>
        <p:nvPicPr>
          <p:cNvPr id="105" name="Google Shape;105;p19"/>
          <p:cNvPicPr preferRelativeResize="0"/>
          <p:nvPr/>
        </p:nvPicPr>
        <p:blipFill rotWithShape="1">
          <a:blip r:embed="rId3">
            <a:alphaModFix/>
          </a:blip>
          <a:srcRect b="33581" l="14408" r="11014" t="16543"/>
          <a:stretch/>
        </p:blipFill>
        <p:spPr>
          <a:xfrm>
            <a:off x="1370175" y="1579750"/>
            <a:ext cx="6819350" cy="3078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Авторизация</a:t>
            </a:r>
            <a:endParaRPr/>
          </a:p>
        </p:txBody>
      </p:sp>
      <p:sp>
        <p:nvSpPr>
          <p:cNvPr id="111" name="Google Shape;111;p20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ru"/>
              <a:t>Авторизация:</a:t>
            </a:r>
            <a:endParaRPr/>
          </a:p>
        </p:txBody>
      </p:sp>
      <p:pic>
        <p:nvPicPr>
          <p:cNvPr id="112" name="Google Shape;112;p20"/>
          <p:cNvPicPr preferRelativeResize="0"/>
          <p:nvPr/>
        </p:nvPicPr>
        <p:blipFill rotWithShape="1">
          <a:blip r:embed="rId3">
            <a:alphaModFix/>
          </a:blip>
          <a:srcRect b="44873" l="14751" r="13671" t="17420"/>
          <a:stretch/>
        </p:blipFill>
        <p:spPr>
          <a:xfrm>
            <a:off x="1496675" y="2255550"/>
            <a:ext cx="6545299" cy="239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1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Роли внутри сайта</a:t>
            </a:r>
            <a:endParaRPr/>
          </a:p>
        </p:txBody>
      </p:sp>
      <p:sp>
        <p:nvSpPr>
          <p:cNvPr id="118" name="Google Shape;118;p21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ru" sz="1600"/>
              <a:t>Роли внутри сайта я реализовала через статус в бд. Когда на сайте выполняют регистрацию, то автоматически присваивается статус 0, в то время как у админа статус 1. </a:t>
            </a:r>
            <a:r>
              <a:rPr lang="ru" sz="1600"/>
              <a:t>Администратор у</a:t>
            </a:r>
            <a:r>
              <a:rPr lang="ru" sz="1600"/>
              <a:t> сайта всего один и добавлен вручную через саму базу, а не форму. Данные админа приведены ниже с примером обычного юзера </a:t>
            </a:r>
            <a:endParaRPr sz="1600"/>
          </a:p>
        </p:txBody>
      </p:sp>
      <p:pic>
        <p:nvPicPr>
          <p:cNvPr id="119" name="Google Shape;119;p21"/>
          <p:cNvPicPr preferRelativeResize="0"/>
          <p:nvPr/>
        </p:nvPicPr>
        <p:blipFill rotWithShape="1">
          <a:blip r:embed="rId3">
            <a:alphaModFix/>
          </a:blip>
          <a:srcRect b="62706" l="16369" r="44554" t="24997"/>
          <a:stretch/>
        </p:blipFill>
        <p:spPr>
          <a:xfrm>
            <a:off x="478574" y="2972275"/>
            <a:ext cx="8277523" cy="1465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arina">
  <a:themeElements>
    <a:clrScheme name="Marina">
      <a:dk1>
        <a:srgbClr val="FFFFFF"/>
      </a:dk1>
      <a:lt1>
        <a:srgbClr val="00517C"/>
      </a:lt1>
      <a:dk2>
        <a:srgbClr val="004065"/>
      </a:dk2>
      <a:lt2>
        <a:srgbClr val="CFD8DC"/>
      </a:lt2>
      <a:accent1>
        <a:srgbClr val="0277BD"/>
      </a:accent1>
      <a:accent2>
        <a:srgbClr val="558B2F"/>
      </a:accent2>
      <a:accent3>
        <a:srgbClr val="009688"/>
      </a:accent3>
      <a:accent4>
        <a:srgbClr val="039BE5"/>
      </a:accent4>
      <a:accent5>
        <a:srgbClr val="8BC34A"/>
      </a:accent5>
      <a:accent6>
        <a:srgbClr val="FFEB38"/>
      </a:accent6>
      <a:hlink>
        <a:srgbClr val="8BC34A"/>
      </a:hlink>
      <a:folHlink>
        <a:srgbClr val="8BC3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